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963" r:id="rId3"/>
    <p:sldId id="926" r:id="rId4"/>
    <p:sldId id="864" r:id="rId5"/>
    <p:sldId id="986" r:id="rId6"/>
    <p:sldId id="987" r:id="rId7"/>
    <p:sldId id="988" r:id="rId8"/>
    <p:sldId id="990" r:id="rId9"/>
    <p:sldId id="991" r:id="rId10"/>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1/22/2021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938992"/>
          </a:xfrm>
          <a:prstGeom prst="rect">
            <a:avLst/>
          </a:prstGeom>
          <a:noFill/>
        </p:spPr>
        <p:txBody>
          <a:bodyPr wrap="square" rtlCol="0">
            <a:spAutoFit/>
          </a:bodyPr>
          <a:lstStyle/>
          <a:p>
            <a:pPr algn="ctr"/>
            <a:r>
              <a:rPr lang="en-US" sz="4000" b="1" dirty="0">
                <a:latin typeface="Candara" panose="020E0502030303020204" pitchFamily="34" charset="0"/>
              </a:rPr>
              <a:t>The Intriguing Ending of Mark’s Gospel (Part 3)</a:t>
            </a:r>
          </a:p>
          <a:p>
            <a:pPr algn="ctr"/>
            <a:r>
              <a:rPr lang="en-US" sz="4000" b="1" dirty="0">
                <a:latin typeface="Candara" panose="020E0502030303020204" pitchFamily="34" charset="0"/>
              </a:rPr>
              <a:t>Mark 16:9-20</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January 24, 2021</a:t>
            </a:r>
          </a:p>
        </p:txBody>
      </p:sp>
    </p:spTree>
    <p:extLst>
      <p:ext uri="{BB962C8B-B14F-4D97-AF65-F5344CB8AC3E}">
        <p14:creationId xmlns:p14="http://schemas.microsoft.com/office/powerpoint/2010/main" val="132630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16:15-20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15 And He said to them, "Go into all the world and preach the gospel to all creation. 16 "He who has believed and has been baptized shall be saved; but he who has disbelieved shall be condemned. 17 "These signs will accompany those who have believed: in My name they will cast out demons, they will speak with new tongues; 18 they will pick up serpents, and if they drink any deadly poison, it will not hurt them; they will lay hands on the sick, and they will recover." 19 So then, when the Lord Jesus had spoken to them, He was received up into heaven and sat down at the right hand of God. 20 And they went out and preached everywhere, while the Lord worked with them, and confirmed the word by the signs that followed</a:t>
            </a:r>
            <a:r>
              <a:rPr lang="en-US" sz="3200" b="1" i="1"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Outline of Mark 16:19-20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323439"/>
          </a:xfrm>
          <a:prstGeom prst="rect">
            <a:avLst/>
          </a:prstGeom>
          <a:noFill/>
        </p:spPr>
        <p:txBody>
          <a:bodyPr wrap="square" rtlCol="0">
            <a:spAutoFit/>
          </a:bodyPr>
          <a:lstStyle/>
          <a:p>
            <a:pPr marL="400050" lvl="0" indent="-400050">
              <a:buFont typeface="+mj-lt"/>
              <a:buAutoNum type="romanUcPeriod"/>
            </a:pPr>
            <a:r>
              <a:rPr lang="en-US" sz="4000" dirty="0"/>
              <a:t>The implications for the Savior (16:19)</a:t>
            </a:r>
          </a:p>
          <a:p>
            <a:pPr marL="400050" lvl="0" indent="-400050">
              <a:buFont typeface="+mj-lt"/>
              <a:buAutoNum type="romanUcPeriod"/>
            </a:pPr>
            <a:r>
              <a:rPr lang="en-US" sz="4000" dirty="0"/>
              <a:t>The implications for the Saints (16:20)</a:t>
            </a:r>
          </a:p>
        </p:txBody>
      </p:sp>
    </p:spTree>
    <p:extLst>
      <p:ext uri="{BB962C8B-B14F-4D97-AF65-F5344CB8AC3E}">
        <p14:creationId xmlns:p14="http://schemas.microsoft.com/office/powerpoint/2010/main" val="24104443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2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implications for the Savior </a:t>
            </a:r>
            <a:r>
              <a:rPr lang="en-US" sz="3800" b="1" cap="none" baseline="30000" dirty="0">
                <a:solidFill>
                  <a:srgbClr val="00B0F0"/>
                </a:solidFill>
                <a:latin typeface="+mn-lt"/>
              </a:rPr>
              <a:t>(16:19)</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So then, when the Lord Jesus had spoken to them, He was received up into heaven and sat down at the right hand of God.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E5A8F09-DEF4-402F-8DAD-4BC0A884F931}"/>
              </a:ext>
            </a:extLst>
          </p:cNvPr>
          <p:cNvSpPr txBox="1"/>
          <p:nvPr/>
        </p:nvSpPr>
        <p:spPr>
          <a:xfrm>
            <a:off x="285692" y="1842558"/>
            <a:ext cx="11590636" cy="3416320"/>
          </a:xfrm>
          <a:prstGeom prst="rect">
            <a:avLst/>
          </a:prstGeom>
          <a:noFill/>
        </p:spPr>
        <p:txBody>
          <a:bodyPr wrap="square" rtlCol="0">
            <a:spAutoFit/>
          </a:bodyPr>
          <a:lstStyle/>
          <a:p>
            <a:pPr algn="just"/>
            <a:r>
              <a:rPr lang="en-US" sz="2400" dirty="0"/>
              <a:t>Drawn from Acts 1:9-11</a:t>
            </a:r>
          </a:p>
          <a:p>
            <a:pPr algn="just"/>
            <a:r>
              <a:rPr lang="en-US" sz="2400" i="1" dirty="0"/>
              <a:t>9 And after He had said these things, He was lifted up while they were looking on, and a cloud received Him out of their sight. 10 And as they were gazing intently into the sky while He was going, behold, two men in white clothing stood beside them. 11 They also said, "Men of Galilee, why do you stand looking into the sky? This Jesus, who has been taken up from you into heaven, will come in just the same way as you have watched Him go into heaven." </a:t>
            </a:r>
            <a:endParaRPr lang="en-US" sz="2400" dirty="0"/>
          </a:p>
          <a:p>
            <a:pPr algn="just"/>
            <a:endParaRPr lang="en-US" sz="2400" dirty="0"/>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3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implications for the Savior </a:t>
            </a:r>
            <a:r>
              <a:rPr lang="en-US" sz="3800" b="1" cap="none" baseline="30000" dirty="0">
                <a:solidFill>
                  <a:srgbClr val="00B0F0"/>
                </a:solidFill>
                <a:latin typeface="+mn-lt"/>
              </a:rPr>
              <a:t>(16:19)</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So then, when the Lord Jesus had spoken to them, He was received up into heaven and sat down at the right hand of God.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E5A8F09-DEF4-402F-8DAD-4BC0A884F931}"/>
              </a:ext>
            </a:extLst>
          </p:cNvPr>
          <p:cNvSpPr txBox="1"/>
          <p:nvPr/>
        </p:nvSpPr>
        <p:spPr>
          <a:xfrm>
            <a:off x="285692" y="1842558"/>
            <a:ext cx="11590636" cy="3785652"/>
          </a:xfrm>
          <a:prstGeom prst="rect">
            <a:avLst/>
          </a:prstGeom>
          <a:noFill/>
        </p:spPr>
        <p:txBody>
          <a:bodyPr wrap="square" rtlCol="0">
            <a:spAutoFit/>
          </a:bodyPr>
          <a:lstStyle/>
          <a:p>
            <a:pPr marL="457200" indent="-457200" algn="just">
              <a:buAutoNum type="alphaUcPeriod"/>
            </a:pPr>
            <a:r>
              <a:rPr lang="en-US" sz="2400" dirty="0"/>
              <a:t>The ascension clarifies the Lord’s purposes (Acts 1:8)</a:t>
            </a:r>
          </a:p>
          <a:p>
            <a:pPr marL="457200" indent="-457200" algn="just">
              <a:buAutoNum type="alphaUcPeriod"/>
            </a:pPr>
            <a:r>
              <a:rPr lang="en-US" sz="2400" dirty="0"/>
              <a:t>The ascension communicates a coming promise (John 16:7; 14:12, 16-17)</a:t>
            </a:r>
          </a:p>
          <a:p>
            <a:pPr marL="457200" indent="-457200" algn="just">
              <a:buAutoNum type="alphaUcPeriod"/>
            </a:pPr>
            <a:r>
              <a:rPr lang="en-US" sz="2400" dirty="0"/>
              <a:t>The ascension confirms the acceptance of the Lord’s payment (Hebrews 10:11-14)</a:t>
            </a:r>
          </a:p>
          <a:p>
            <a:pPr marL="1371600" lvl="2" indent="-457200" algn="just">
              <a:buFont typeface="+mj-lt"/>
              <a:buAutoNum type="arabicPeriod"/>
            </a:pPr>
            <a:r>
              <a:rPr lang="en-US" sz="2400" dirty="0"/>
              <a:t>Jesus, our crucified Lamb (John 20:27; Revelation 5:11-12)</a:t>
            </a:r>
          </a:p>
          <a:p>
            <a:pPr marL="1371600" lvl="2" indent="-457200" algn="just">
              <a:buAutoNum type="arabicPeriod"/>
            </a:pPr>
            <a:r>
              <a:rPr lang="en-US" sz="2400" dirty="0"/>
              <a:t>Jesus, our crown Victor (Colossians 2:13-15)</a:t>
            </a:r>
          </a:p>
          <a:p>
            <a:pPr marL="1371600" lvl="2" indent="-457200" algn="just">
              <a:buAutoNum type="arabicPeriod"/>
            </a:pPr>
            <a:r>
              <a:rPr lang="en-US" sz="2400" dirty="0"/>
              <a:t>Jesus, our compassionate Friend (Matthew 10:23)</a:t>
            </a:r>
          </a:p>
          <a:p>
            <a:pPr marL="1371600" lvl="2" indent="-457200" algn="just">
              <a:buAutoNum type="arabicPeriod"/>
            </a:pPr>
            <a:r>
              <a:rPr lang="en-US" sz="2400" dirty="0"/>
              <a:t>Jesus, our confirming Hope (Ephesians 2:4-6; Hebrews 6:19-20)</a:t>
            </a:r>
          </a:p>
          <a:p>
            <a:pPr marL="1371600" lvl="2" indent="-457200" algn="just">
              <a:buAutoNum type="arabicPeriod"/>
            </a:pPr>
            <a:r>
              <a:rPr lang="en-US" sz="2400" dirty="0"/>
              <a:t>Jesus, our Commander-in-Chief (Revelation 5:11-14)</a:t>
            </a:r>
          </a:p>
          <a:p>
            <a:pPr marL="1371600" lvl="2" indent="-457200" algn="just">
              <a:buAutoNum type="arabicPeriod"/>
            </a:pPr>
            <a:r>
              <a:rPr lang="en-US" sz="2400" dirty="0"/>
              <a:t>Jesus, our coming Lord (John 14:1-3)</a:t>
            </a:r>
          </a:p>
        </p:txBody>
      </p:sp>
    </p:spTree>
    <p:extLst>
      <p:ext uri="{BB962C8B-B14F-4D97-AF65-F5344CB8AC3E}">
        <p14:creationId xmlns:p14="http://schemas.microsoft.com/office/powerpoint/2010/main" val="8890120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75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75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75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75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75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75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Acts 1:11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“Men of Galilee, why do you stand looking into the sky? This Jesus, who has been taken up from you into heaven, will come in just the same way as you have watched Him go into heaven.”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291881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Thessalonians 4:16-18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970318"/>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16 For the Lord Himself will descend from heaven with a shout, with the voice of the archangel and with the trumpet of God, and the dead in Christ will rise first. 17 Then we who are alive and remain will be caught up together with them in the clouds to meet the Lord in the air, and so we shall always be with the Lord. 18 Therefore comfort one another with these words.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7162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implications for the Saints </a:t>
            </a:r>
            <a:r>
              <a:rPr lang="en-US" sz="3800" b="1" cap="none" baseline="30000" dirty="0">
                <a:solidFill>
                  <a:srgbClr val="00B0F0"/>
                </a:solidFill>
                <a:latin typeface="+mn-lt"/>
              </a:rPr>
              <a:t>(16:20)</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646331"/>
          </a:xfrm>
          <a:prstGeom prst="rect">
            <a:avLst/>
          </a:prstGeom>
          <a:noFill/>
        </p:spPr>
        <p:txBody>
          <a:bodyPr wrap="square" rtlCol="0">
            <a:spAutoFit/>
          </a:bodyPr>
          <a:lstStyle/>
          <a:p>
            <a:pPr marL="0" marR="0" algn="just">
              <a:spcBef>
                <a:spcPts val="0"/>
              </a:spcBef>
              <a:spcAft>
                <a:spcPts val="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And they went out and preached everywhere, while the Lord worked with them, and confirmed the word by the signs that followed.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E5A8F09-DEF4-402F-8DAD-4BC0A884F931}"/>
              </a:ext>
            </a:extLst>
          </p:cNvPr>
          <p:cNvSpPr txBox="1"/>
          <p:nvPr/>
        </p:nvSpPr>
        <p:spPr>
          <a:xfrm>
            <a:off x="285692" y="1842558"/>
            <a:ext cx="11590636" cy="1200329"/>
          </a:xfrm>
          <a:prstGeom prst="rect">
            <a:avLst/>
          </a:prstGeom>
          <a:noFill/>
        </p:spPr>
        <p:txBody>
          <a:bodyPr wrap="square" rtlCol="0">
            <a:spAutoFit/>
          </a:bodyPr>
          <a:lstStyle/>
          <a:p>
            <a:pPr marL="457200" indent="-457200" algn="just">
              <a:buAutoNum type="alphaUcPeriod"/>
            </a:pPr>
            <a:r>
              <a:rPr lang="en-US" sz="2400" dirty="0"/>
              <a:t>Their service – </a:t>
            </a:r>
            <a:r>
              <a:rPr lang="en-US" sz="2400" i="1" dirty="0"/>
              <a:t>“And they went out and preached everywhere…”</a:t>
            </a:r>
          </a:p>
          <a:p>
            <a:pPr marL="457200" indent="-457200" algn="just">
              <a:buAutoNum type="alphaUcPeriod"/>
            </a:pPr>
            <a:r>
              <a:rPr lang="en-US" sz="2400" dirty="0"/>
              <a:t>Their Sovereign – </a:t>
            </a:r>
            <a:r>
              <a:rPr lang="en-US" sz="2400" i="1" dirty="0"/>
              <a:t>“while the Lord worked with them…”</a:t>
            </a:r>
          </a:p>
          <a:p>
            <a:pPr marL="457200" indent="-457200" algn="just">
              <a:buAutoNum type="alphaUcPeriod"/>
            </a:pPr>
            <a:r>
              <a:rPr lang="en-US" sz="2400" dirty="0"/>
              <a:t>Their stimulus – </a:t>
            </a:r>
            <a:r>
              <a:rPr lang="en-US" sz="2400" i="1" dirty="0"/>
              <a:t>“and confirmed the word by the signs that followed…”</a:t>
            </a:r>
          </a:p>
        </p:txBody>
      </p:sp>
    </p:spTree>
    <p:extLst>
      <p:ext uri="{BB962C8B-B14F-4D97-AF65-F5344CB8AC3E}">
        <p14:creationId xmlns:p14="http://schemas.microsoft.com/office/powerpoint/2010/main" val="206816632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938992"/>
          </a:xfrm>
          <a:prstGeom prst="rect">
            <a:avLst/>
          </a:prstGeom>
          <a:noFill/>
        </p:spPr>
        <p:txBody>
          <a:bodyPr wrap="square" rtlCol="0">
            <a:spAutoFit/>
          </a:bodyPr>
          <a:lstStyle/>
          <a:p>
            <a:pPr algn="ctr"/>
            <a:r>
              <a:rPr lang="en-US" sz="4000" b="1" dirty="0">
                <a:latin typeface="Candara" panose="020E0502030303020204" pitchFamily="34" charset="0"/>
              </a:rPr>
              <a:t>The Intriguing Ending of Mark’s Gospel (Part 3)</a:t>
            </a:r>
          </a:p>
          <a:p>
            <a:pPr algn="ctr"/>
            <a:r>
              <a:rPr lang="en-US" sz="4000" b="1" dirty="0">
                <a:latin typeface="Candara" panose="020E0502030303020204" pitchFamily="34" charset="0"/>
              </a:rPr>
              <a:t>Mark 16:9-20</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January 24, 2021</a:t>
            </a:r>
          </a:p>
        </p:txBody>
      </p:sp>
    </p:spTree>
    <p:extLst>
      <p:ext uri="{BB962C8B-B14F-4D97-AF65-F5344CB8AC3E}">
        <p14:creationId xmlns:p14="http://schemas.microsoft.com/office/powerpoint/2010/main" val="40201047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9145</TotalTime>
  <Words>715</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204</cp:revision>
  <cp:lastPrinted>2020-05-22T15:03:41Z</cp:lastPrinted>
  <dcterms:created xsi:type="dcterms:W3CDTF">2019-06-22T19:37:39Z</dcterms:created>
  <dcterms:modified xsi:type="dcterms:W3CDTF">2021-01-22T21:43:16Z</dcterms:modified>
</cp:coreProperties>
</file>